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5" r:id="rId6"/>
    <p:sldId id="266" r:id="rId7"/>
    <p:sldId id="260" r:id="rId8"/>
    <p:sldId id="267" r:id="rId9"/>
    <p:sldId id="268" r:id="rId10"/>
    <p:sldId id="261" r:id="rId11"/>
    <p:sldId id="262" r:id="rId12"/>
    <p:sldId id="263" r:id="rId13"/>
    <p:sldId id="276" r:id="rId14"/>
    <p:sldId id="277" r:id="rId15"/>
    <p:sldId id="278" r:id="rId16"/>
    <p:sldId id="269" r:id="rId17"/>
    <p:sldId id="270" r:id="rId18"/>
    <p:sldId id="291" r:id="rId19"/>
    <p:sldId id="271" r:id="rId20"/>
    <p:sldId id="282" r:id="rId21"/>
    <p:sldId id="294" r:id="rId22"/>
    <p:sldId id="272" r:id="rId23"/>
    <p:sldId id="281" r:id="rId24"/>
    <p:sldId id="279" r:id="rId25"/>
    <p:sldId id="280" r:id="rId26"/>
    <p:sldId id="273" r:id="rId27"/>
    <p:sldId id="274" r:id="rId28"/>
    <p:sldId id="275" r:id="rId29"/>
    <p:sldId id="292" r:id="rId30"/>
    <p:sldId id="304" r:id="rId31"/>
    <p:sldId id="300" r:id="rId32"/>
    <p:sldId id="301" r:id="rId33"/>
    <p:sldId id="295" r:id="rId34"/>
    <p:sldId id="302" r:id="rId35"/>
    <p:sldId id="283" r:id="rId36"/>
    <p:sldId id="284" r:id="rId37"/>
    <p:sldId id="285" r:id="rId38"/>
    <p:sldId id="286" r:id="rId39"/>
    <p:sldId id="287" r:id="rId40"/>
    <p:sldId id="297" r:id="rId41"/>
    <p:sldId id="298" r:id="rId42"/>
    <p:sldId id="299" r:id="rId43"/>
    <p:sldId id="296" r:id="rId44"/>
    <p:sldId id="289" r:id="rId45"/>
    <p:sldId id="290" r:id="rId46"/>
    <p:sldId id="303" r:id="rId47"/>
    <p:sldId id="29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947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621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15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646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292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2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9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88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06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273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12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3E1EA-AC15-49F9-B791-4B8835996E10}" type="datetimeFigureOut">
              <a:rPr lang="en-AU" smtClean="0"/>
              <a:t>10/08/2017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CE1B-6F4A-49EE-A1DE-F8483E3A44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707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Zp1dNybgf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I1wlXJz1lk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8mAtY-7n-o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zwwrptvqlY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VOLCANOES</a:t>
            </a:r>
            <a:br>
              <a:rPr lang="en-AU" dirty="0" smtClean="0"/>
            </a:br>
            <a:r>
              <a:rPr lang="en-AU" dirty="0" smtClean="0"/>
              <a:t>Year 8 Geography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80920" cy="465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97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CAUSES AND PROCESSES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AU" dirty="0"/>
              <a:t>Think of a volcano like the chimney of </a:t>
            </a:r>
            <a:r>
              <a:rPr lang="en-AU" dirty="0" smtClean="0"/>
              <a:t>a fireplace</a:t>
            </a:r>
            <a:r>
              <a:rPr lang="en-AU" dirty="0"/>
              <a:t>. </a:t>
            </a:r>
            <a:endParaRPr lang="en-AU" dirty="0" smtClean="0"/>
          </a:p>
          <a:p>
            <a:pPr fontAlgn="base"/>
            <a:endParaRPr lang="en-AU" dirty="0"/>
          </a:p>
          <a:p>
            <a:pPr fontAlgn="base"/>
            <a:r>
              <a:rPr lang="en-AU" dirty="0" smtClean="0"/>
              <a:t>There’s </a:t>
            </a:r>
            <a:r>
              <a:rPr lang="en-AU" dirty="0"/>
              <a:t>an energy source below and volcanoes are the vents that allow smoke out of the house.</a:t>
            </a:r>
            <a:br>
              <a:rPr lang="en-AU" dirty="0"/>
            </a:br>
            <a:endParaRPr lang="en-AU" dirty="0"/>
          </a:p>
          <a:p>
            <a:pPr fontAlgn="base"/>
            <a:r>
              <a:rPr lang="en-AU" dirty="0" smtClean="0"/>
              <a:t>There is an 18 </a:t>
            </a:r>
            <a:r>
              <a:rPr lang="en-AU" dirty="0"/>
              <a:t>km thick outer surface (crust) </a:t>
            </a:r>
            <a:r>
              <a:rPr lang="en-AU" dirty="0" smtClean="0"/>
              <a:t>around </a:t>
            </a:r>
            <a:r>
              <a:rPr lang="en-AU" dirty="0"/>
              <a:t>the </a:t>
            </a:r>
            <a:r>
              <a:rPr lang="en-AU" dirty="0" smtClean="0"/>
              <a:t>planet.</a:t>
            </a:r>
          </a:p>
          <a:p>
            <a:pPr fontAlgn="base"/>
            <a:endParaRPr lang="en-AU" dirty="0" smtClean="0"/>
          </a:p>
          <a:p>
            <a:pPr fontAlgn="base"/>
            <a:r>
              <a:rPr lang="en-AU" dirty="0" smtClean="0"/>
              <a:t>The mantle is the layer between the Earth’s surface and its core. </a:t>
            </a:r>
          </a:p>
          <a:p>
            <a:pPr fontAlgn="base"/>
            <a:endParaRPr lang="en-AU" dirty="0" smtClean="0"/>
          </a:p>
          <a:p>
            <a:pPr fontAlgn="base"/>
            <a:r>
              <a:rPr lang="en-AU" dirty="0" smtClean="0"/>
              <a:t>The centre </a:t>
            </a:r>
            <a:r>
              <a:rPr lang="en-AU" dirty="0"/>
              <a:t>of the earth is incredibly </a:t>
            </a:r>
            <a:r>
              <a:rPr lang="en-AU" dirty="0" smtClean="0"/>
              <a:t>hot - so </a:t>
            </a:r>
            <a:r>
              <a:rPr lang="en-AU" dirty="0"/>
              <a:t>hot, rock in the mantle and the core are melted into a liquid form called magma</a:t>
            </a:r>
            <a:r>
              <a:rPr lang="en-AU" dirty="0" smtClean="0"/>
              <a:t>.</a:t>
            </a:r>
          </a:p>
          <a:p>
            <a:pPr fontAlgn="base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3462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AU" dirty="0" smtClean="0"/>
              <a:t>In some places of the crust, there are weak spots, places that are thinner than others. These are where volcanoes occur.</a:t>
            </a:r>
          </a:p>
          <a:p>
            <a:pPr fontAlgn="base"/>
            <a:endParaRPr lang="en-AU" dirty="0" smtClean="0"/>
          </a:p>
          <a:p>
            <a:pPr fontAlgn="base"/>
            <a:r>
              <a:rPr lang="en-AU" dirty="0" smtClean="0"/>
              <a:t>In the mantle, about 1,800 miles thick, gases can build up, and create outward pressure. </a:t>
            </a:r>
          </a:p>
          <a:p>
            <a:pPr fontAlgn="base"/>
            <a:endParaRPr lang="en-AU" dirty="0" smtClean="0"/>
          </a:p>
          <a:p>
            <a:pPr fontAlgn="base"/>
            <a:r>
              <a:rPr lang="en-AU" dirty="0" smtClean="0"/>
              <a:t>Friction of the earth's moving tectonic plates also causes pressure</a:t>
            </a:r>
          </a:p>
          <a:p>
            <a:pPr fontAlgn="base"/>
            <a:endParaRPr lang="en-AU" dirty="0" smtClean="0"/>
          </a:p>
          <a:p>
            <a:pPr fontAlgn="base"/>
            <a:r>
              <a:rPr lang="en-AU" dirty="0" smtClean="0"/>
              <a:t>Sometimes the crust can no longer contain all that hot material. </a:t>
            </a:r>
          </a:p>
          <a:p>
            <a:pPr fontAlgn="base"/>
            <a:endParaRPr lang="en-AU" dirty="0" smtClean="0"/>
          </a:p>
          <a:p>
            <a:pPr fontAlgn="base"/>
            <a:r>
              <a:rPr lang="en-AU" dirty="0" smtClean="0"/>
              <a:t>With great force, the magma and gas is forced out of the earth in a tremendous explosion. </a:t>
            </a:r>
          </a:p>
          <a:p>
            <a:pPr marL="0" indent="0" fontAlgn="base">
              <a:buNone/>
            </a:pPr>
            <a:endParaRPr lang="en-AU" dirty="0" smtClean="0"/>
          </a:p>
          <a:p>
            <a:pPr fontAlgn="base"/>
            <a:r>
              <a:rPr lang="en-AU" dirty="0" smtClean="0"/>
              <a:t>That’s what a volcanic eruption is.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3" y="260647"/>
            <a:ext cx="8133875" cy="628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68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RECALL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1. There are three ACTIVITY levels of volcanoes: </a:t>
            </a:r>
          </a:p>
          <a:p>
            <a:pPr marL="0" indent="0">
              <a:buNone/>
            </a:pPr>
            <a:r>
              <a:rPr lang="en-AU" sz="2400" dirty="0" smtClean="0"/>
              <a:t>A_____________</a:t>
            </a:r>
          </a:p>
          <a:p>
            <a:pPr marL="0" indent="0">
              <a:buNone/>
            </a:pPr>
            <a:r>
              <a:rPr lang="en-AU" sz="2400" dirty="0" smtClean="0"/>
              <a:t>D_____________</a:t>
            </a:r>
          </a:p>
          <a:p>
            <a:pPr marL="0" indent="0">
              <a:buNone/>
            </a:pPr>
            <a:r>
              <a:rPr lang="en-AU" sz="2400" dirty="0" smtClean="0"/>
              <a:t>E_____________</a:t>
            </a:r>
          </a:p>
          <a:p>
            <a:pPr marL="0" indent="0">
              <a:buNone/>
            </a:pPr>
            <a:r>
              <a:rPr lang="en-AU" sz="2400" dirty="0" smtClean="0"/>
              <a:t>2. Where are volcanoes mostly located?</a:t>
            </a:r>
          </a:p>
          <a:p>
            <a:pPr marL="0" indent="0">
              <a:buNone/>
            </a:pPr>
            <a:r>
              <a:rPr lang="en-AU" sz="2400" dirty="0" smtClean="0"/>
              <a:t>3. There are five different kinds of volcanoes. </a:t>
            </a: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C_____________  C_______________</a:t>
            </a:r>
          </a:p>
          <a:p>
            <a:pPr marL="0" indent="0">
              <a:buNone/>
            </a:pPr>
            <a:r>
              <a:rPr lang="en-AU" sz="2400" dirty="0" smtClean="0"/>
              <a:t>C_____________   V_______________</a:t>
            </a:r>
          </a:p>
          <a:p>
            <a:pPr marL="0" indent="0">
              <a:buNone/>
            </a:pPr>
            <a:r>
              <a:rPr lang="en-AU" sz="2400" dirty="0" smtClean="0"/>
              <a:t>S_____________    V_______________</a:t>
            </a:r>
          </a:p>
          <a:p>
            <a:pPr marL="0" indent="0">
              <a:buNone/>
            </a:pPr>
            <a:r>
              <a:rPr lang="en-AU" sz="2400" dirty="0" smtClean="0"/>
              <a:t>L_____________    D_______________</a:t>
            </a:r>
          </a:p>
          <a:p>
            <a:pPr marL="0" indent="0">
              <a:buNone/>
            </a:pPr>
            <a:r>
              <a:rPr lang="en-AU" sz="2400" dirty="0" smtClean="0"/>
              <a:t>C__________________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07793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RECALL QUESTIONS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AU" sz="2400" dirty="0" smtClean="0"/>
              <a:t>The core and the mantle melt to form – 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AU" sz="2400" dirty="0" smtClean="0"/>
              <a:t>What locations on the earth’s crust do volcanoes occur?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AU" sz="2400" dirty="0" smtClean="0"/>
              <a:t>What can build up to create pressure?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AU" sz="2400" dirty="0" smtClean="0"/>
              <a:t>What friction causes pressure?</a:t>
            </a:r>
          </a:p>
          <a:p>
            <a:pPr marL="457200" indent="-457200">
              <a:buFont typeface="+mj-lt"/>
              <a:buAutoNum type="arabicPeriod"/>
            </a:pPr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10567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RECALL ANSWERS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AU" sz="2400" dirty="0" smtClean="0"/>
              <a:t>Magma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AU" sz="2400" dirty="0" smtClean="0"/>
              <a:t>Weak spots – places that are thinner on the crust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AU" sz="2400" dirty="0" smtClean="0"/>
              <a:t>Gas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AU" sz="2400" dirty="0" smtClean="0"/>
              <a:t>Movement of tectonic plates</a:t>
            </a:r>
          </a:p>
          <a:p>
            <a:pPr marL="457200" indent="-457200">
              <a:buAutoNum type="arabicPeriod"/>
            </a:pPr>
            <a:endParaRPr lang="en-AU" sz="2400" dirty="0" smtClean="0"/>
          </a:p>
          <a:p>
            <a:pPr marL="457200" indent="-457200">
              <a:buAutoNum type="arabicPeriod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8009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NATURE OF VOLCANOES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Volcanoes are built by the accumulation of their own eruptive </a:t>
            </a:r>
            <a:r>
              <a:rPr lang="en-AU" sz="2400" dirty="0" smtClean="0"/>
              <a:t>products: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 smtClean="0"/>
              <a:t>lava 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 smtClean="0"/>
              <a:t>bombs </a:t>
            </a:r>
            <a:r>
              <a:rPr lang="en-AU" sz="2400" dirty="0"/>
              <a:t>(crusted over ash flows</a:t>
            </a:r>
            <a:r>
              <a:rPr lang="en-AU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 smtClean="0"/>
              <a:t>tephra </a:t>
            </a:r>
            <a:r>
              <a:rPr lang="en-AU" sz="2400" dirty="0"/>
              <a:t>(airborne ash and dust</a:t>
            </a:r>
            <a:r>
              <a:rPr lang="en-AU" sz="2400" dirty="0" smtClean="0"/>
              <a:t>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679012"/>
            <a:ext cx="4080917" cy="27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2468"/>
            <a:ext cx="3611893" cy="270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739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Happens? Part 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Due to gas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pressure,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molten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rock, which is lighter than the surrounding solid rock, forces its way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upward………</a:t>
            </a:r>
          </a:p>
          <a:p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breaks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though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weakness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in Earth's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crust……………..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………………..an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eruption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begins………….</a:t>
            </a: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olten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rock may pour from the vent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as: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non-explosive </a:t>
            </a:r>
            <a:r>
              <a:rPr lang="en-AU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flows 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shoot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violently into the air </a:t>
            </a:r>
            <a:endParaRPr lang="en-A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finest ash particles may be injected miles into the atmosphere and carried many times around the world by stratospheric winds before settling out.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24944"/>
            <a:ext cx="1502147" cy="151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465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SHORT TERM TO LONG TERM EFFECTS OF VOLCANIC ERUPTIONS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13070"/>
            <a:ext cx="8712968" cy="534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15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Happens? Part 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Molten rock below the surface of </a:t>
            </a:r>
            <a:r>
              <a:rPr lang="en-AU" dirty="0" smtClean="0"/>
              <a:t>Earth is </a:t>
            </a:r>
            <a:r>
              <a:rPr lang="en-AU" dirty="0"/>
              <a:t>known as</a:t>
            </a:r>
            <a:r>
              <a:rPr lang="en-AU" b="1" dirty="0"/>
              <a:t> </a:t>
            </a:r>
            <a:r>
              <a:rPr lang="en-AU" b="1" dirty="0">
                <a:solidFill>
                  <a:srgbClr val="FF0000"/>
                </a:solidFill>
              </a:rPr>
              <a:t>magma</a:t>
            </a:r>
            <a:r>
              <a:rPr lang="en-AU" dirty="0"/>
              <a:t>, but after it erupts from a volcano it is called </a:t>
            </a:r>
            <a:r>
              <a:rPr lang="en-AU" b="1" dirty="0">
                <a:solidFill>
                  <a:srgbClr val="FF0000"/>
                </a:solidFill>
              </a:rPr>
              <a:t>lava</a:t>
            </a:r>
            <a:r>
              <a:rPr lang="en-AU" dirty="0"/>
              <a:t>. </a:t>
            </a:r>
            <a:endParaRPr lang="en-AU" dirty="0" smtClean="0"/>
          </a:p>
          <a:p>
            <a:r>
              <a:rPr lang="en-AU" dirty="0" smtClean="0"/>
              <a:t>Originating </a:t>
            </a:r>
            <a:r>
              <a:rPr lang="en-AU" dirty="0"/>
              <a:t>many tens of miles beneath the ground, the </a:t>
            </a:r>
            <a:r>
              <a:rPr lang="en-AU" dirty="0" smtClean="0"/>
              <a:t>magma </a:t>
            </a:r>
            <a:r>
              <a:rPr lang="en-AU" dirty="0"/>
              <a:t>commonly </a:t>
            </a:r>
            <a:r>
              <a:rPr lang="en-AU" dirty="0" smtClean="0"/>
              <a:t>contains: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crystals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fragments </a:t>
            </a:r>
            <a:r>
              <a:rPr lang="en-AU" dirty="0"/>
              <a:t>of surrounding (unmelted) </a:t>
            </a:r>
            <a:r>
              <a:rPr lang="en-AU" dirty="0" smtClean="0"/>
              <a:t>rocks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dissolved gases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primarily </a:t>
            </a:r>
            <a:r>
              <a:rPr lang="en-AU" dirty="0"/>
              <a:t>a liquid composed </a:t>
            </a:r>
            <a:r>
              <a:rPr lang="en-AU" dirty="0" smtClean="0"/>
              <a:t>of: </a:t>
            </a:r>
            <a:r>
              <a:rPr lang="en-AU" dirty="0"/>
              <a:t>oxygen, silicon, </a:t>
            </a:r>
            <a:r>
              <a:rPr lang="en-AU" dirty="0" err="1"/>
              <a:t>aluminum</a:t>
            </a:r>
            <a:r>
              <a:rPr lang="en-AU" dirty="0"/>
              <a:t>, iron, magnesium, calcium, sodium, potassium, titanium, and manganese.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When cool the </a:t>
            </a:r>
            <a:r>
              <a:rPr lang="en-AU" dirty="0"/>
              <a:t>liquid magma solidifies to form </a:t>
            </a:r>
            <a:r>
              <a:rPr lang="en-AU" u="sng" dirty="0" smtClean="0"/>
              <a:t>magmatic </a:t>
            </a:r>
            <a:r>
              <a:rPr lang="en-AU" u="sng" dirty="0"/>
              <a:t>rock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00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VOLCANOES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Geomorphic Hazard – VOLCANOES</a:t>
            </a:r>
          </a:p>
          <a:p>
            <a:pPr marL="0" indent="0">
              <a:buNone/>
            </a:pP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Understand:</a:t>
            </a:r>
          </a:p>
          <a:p>
            <a:pPr marL="0" indent="0">
              <a:buNone/>
            </a:pPr>
            <a:endParaRPr lang="en-AU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cause and process</a:t>
            </a:r>
          </a:p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nature</a:t>
            </a:r>
          </a:p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impacts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154" y="3501008"/>
            <a:ext cx="4431393" cy="29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74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Volcanoes: Creators and Destroyers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>
                <a:hlinkClick r:id="rId2"/>
              </a:rPr>
              <a:t>https://</a:t>
            </a:r>
            <a:r>
              <a:rPr lang="en-AU" sz="2400" dirty="0" smtClean="0">
                <a:hlinkClick r:id="rId2"/>
              </a:rPr>
              <a:t>www.youtube.com/watch?v=uZp1dNybgfc</a:t>
            </a:r>
            <a:endParaRPr lang="en-AU" sz="2400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r>
              <a:rPr lang="en-AU" sz="2800" dirty="0" smtClean="0"/>
              <a:t>Listen for: </a:t>
            </a:r>
          </a:p>
          <a:p>
            <a:pPr marL="0" indent="0">
              <a:buNone/>
            </a:pPr>
            <a:r>
              <a:rPr lang="en-AU" sz="2800" dirty="0" smtClean="0"/>
              <a:t>What benefits do volcanoes create?</a:t>
            </a:r>
          </a:p>
          <a:p>
            <a:pPr marL="0" indent="0">
              <a:buNone/>
            </a:pPr>
            <a:r>
              <a:rPr lang="en-AU" sz="2800" dirty="0" smtClean="0"/>
              <a:t>1.</a:t>
            </a:r>
          </a:p>
          <a:p>
            <a:pPr marL="0" indent="0">
              <a:buNone/>
            </a:pPr>
            <a:r>
              <a:rPr lang="en-AU" sz="2800" dirty="0" smtClean="0"/>
              <a:t>2.</a:t>
            </a:r>
          </a:p>
          <a:p>
            <a:pPr marL="0" indent="0">
              <a:buNone/>
            </a:pPr>
            <a:r>
              <a:rPr lang="en-AU" sz="2800" dirty="0" smtClean="0"/>
              <a:t>3. </a:t>
            </a:r>
          </a:p>
          <a:p>
            <a:pPr marL="0" indent="0">
              <a:buNone/>
            </a:pPr>
            <a:r>
              <a:rPr lang="en-AU" sz="2800" dirty="0" smtClean="0"/>
              <a:t>4. </a:t>
            </a:r>
            <a:endParaRPr lang="en-AU" sz="2400" dirty="0" smtClean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0764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7774924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36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Happens?  Part 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solidFill>
                  <a:srgbClr val="FF0000"/>
                </a:solidFill>
              </a:rPr>
              <a:t>Lava</a:t>
            </a:r>
            <a:r>
              <a:rPr lang="en-AU" dirty="0"/>
              <a:t> is red-hot when it pours or blasts out of a </a:t>
            </a:r>
            <a:r>
              <a:rPr lang="en-AU" dirty="0" smtClean="0"/>
              <a:t>vent</a:t>
            </a:r>
          </a:p>
          <a:p>
            <a:r>
              <a:rPr lang="en-AU" dirty="0" smtClean="0"/>
              <a:t>It soon </a:t>
            </a:r>
            <a:r>
              <a:rPr lang="en-AU" dirty="0"/>
              <a:t>changes to dark </a:t>
            </a:r>
            <a:r>
              <a:rPr lang="en-AU" dirty="0">
                <a:solidFill>
                  <a:srgbClr val="FF0000"/>
                </a:solidFill>
              </a:rPr>
              <a:t>red</a:t>
            </a:r>
            <a:r>
              <a:rPr lang="en-AU" dirty="0"/>
              <a:t>, 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AU" dirty="0"/>
              <a:t>, black, or some other </a:t>
            </a:r>
            <a:r>
              <a:rPr lang="en-AU" dirty="0" smtClean="0"/>
              <a:t>colour </a:t>
            </a:r>
            <a:r>
              <a:rPr lang="en-AU" dirty="0"/>
              <a:t>as it cools and solidifies. </a:t>
            </a:r>
            <a:endParaRPr lang="en-AU" dirty="0" smtClean="0"/>
          </a:p>
          <a:p>
            <a:r>
              <a:rPr lang="en-AU" dirty="0" smtClean="0"/>
              <a:t>Very </a:t>
            </a:r>
            <a:r>
              <a:rPr lang="en-AU" u="sng" dirty="0"/>
              <a:t>hot</a:t>
            </a:r>
            <a:r>
              <a:rPr lang="en-AU" dirty="0"/>
              <a:t>, </a:t>
            </a:r>
            <a:r>
              <a:rPr lang="en-AU" u="sng" dirty="0"/>
              <a:t>gas-rich</a:t>
            </a:r>
            <a:r>
              <a:rPr lang="en-AU" dirty="0"/>
              <a:t> </a:t>
            </a:r>
            <a:r>
              <a:rPr lang="en-AU" dirty="0">
                <a:solidFill>
                  <a:srgbClr val="FF0000"/>
                </a:solidFill>
              </a:rPr>
              <a:t>lava</a:t>
            </a:r>
            <a:r>
              <a:rPr lang="en-AU" dirty="0"/>
              <a:t> containing </a:t>
            </a:r>
            <a:r>
              <a:rPr lang="en-AU" dirty="0" smtClean="0"/>
              <a:t>iron </a:t>
            </a:r>
            <a:r>
              <a:rPr lang="en-AU" dirty="0"/>
              <a:t>and magnesium is fluid and flows like hot </a:t>
            </a:r>
            <a:r>
              <a:rPr lang="en-AU" dirty="0" smtClean="0"/>
              <a:t>tar.</a:t>
            </a:r>
          </a:p>
          <a:p>
            <a:r>
              <a:rPr lang="en-AU" u="sng" dirty="0"/>
              <a:t>C</a:t>
            </a:r>
            <a:r>
              <a:rPr lang="en-AU" u="sng" dirty="0" smtClean="0"/>
              <a:t>ooler</a:t>
            </a:r>
            <a:r>
              <a:rPr lang="en-AU" dirty="0"/>
              <a:t>, </a:t>
            </a:r>
            <a:r>
              <a:rPr lang="en-AU" u="sng" dirty="0"/>
              <a:t>gas-poor</a:t>
            </a:r>
            <a:r>
              <a:rPr lang="en-AU" dirty="0"/>
              <a:t> </a:t>
            </a:r>
            <a:r>
              <a:rPr lang="en-AU" dirty="0">
                <a:solidFill>
                  <a:srgbClr val="FF0000"/>
                </a:solidFill>
              </a:rPr>
              <a:t>lava</a:t>
            </a:r>
            <a:r>
              <a:rPr lang="en-AU" dirty="0"/>
              <a:t> high in silicon, sodium, and potassium flows sluggishly, like thick honey, or in other cases, like </a:t>
            </a:r>
            <a:r>
              <a:rPr lang="en-AU" dirty="0" smtClean="0"/>
              <a:t>blocky </a:t>
            </a:r>
            <a:r>
              <a:rPr lang="en-AU" dirty="0"/>
              <a:t>masses.</a:t>
            </a:r>
          </a:p>
          <a:p>
            <a:pPr marL="0" indent="0">
              <a:buNone/>
            </a:pP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576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does </a:t>
            </a:r>
            <a:r>
              <a:rPr lang="en-AU" dirty="0" smtClean="0">
                <a:solidFill>
                  <a:srgbClr val="FF0000"/>
                </a:solidFill>
              </a:rPr>
              <a:t>lava</a:t>
            </a:r>
            <a:r>
              <a:rPr lang="en-AU" dirty="0" smtClean="0"/>
              <a:t> look like cool?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7632848" cy="509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57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Gas poor, cooler lava is thick like honey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6073844" cy="404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286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Gas rich, hot lava is like hot tar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6192688" cy="465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68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Happens?  Part 4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sz="2400" dirty="0"/>
              <a:t>All magmas contain dissolved </a:t>
            </a:r>
            <a:r>
              <a:rPr lang="en-AU" sz="2400" dirty="0" smtClean="0"/>
              <a:t>gases</a:t>
            </a:r>
          </a:p>
          <a:p>
            <a:r>
              <a:rPr lang="en-AU" sz="2400" dirty="0"/>
              <a:t>A</a:t>
            </a:r>
            <a:r>
              <a:rPr lang="en-AU" sz="2400" dirty="0" smtClean="0"/>
              <a:t>s the magmas </a:t>
            </a:r>
            <a:r>
              <a:rPr lang="en-AU" sz="2400" dirty="0"/>
              <a:t>rise to the surface to erupt, the </a:t>
            </a:r>
            <a:r>
              <a:rPr lang="en-AU" sz="2400" dirty="0" smtClean="0"/>
              <a:t>pressures </a:t>
            </a:r>
            <a:r>
              <a:rPr lang="en-AU" sz="2400" dirty="0"/>
              <a:t>are reduced and the dissolved gases </a:t>
            </a:r>
            <a:r>
              <a:rPr lang="en-AU" sz="2400" dirty="0" smtClean="0"/>
              <a:t>erupt either </a:t>
            </a:r>
            <a:r>
              <a:rPr lang="en-AU" sz="2400" u="sng" dirty="0" smtClean="0"/>
              <a:t>quietly</a:t>
            </a:r>
            <a:r>
              <a:rPr lang="en-AU" sz="2400" dirty="0" smtClean="0"/>
              <a:t> </a:t>
            </a:r>
            <a:r>
              <a:rPr lang="en-AU" sz="2400" dirty="0"/>
              <a:t>or </a:t>
            </a:r>
            <a:r>
              <a:rPr lang="en-AU" sz="2400" u="sng" dirty="0"/>
              <a:t>explosively</a:t>
            </a:r>
            <a:r>
              <a:rPr lang="en-AU" sz="2400" dirty="0"/>
              <a:t>. </a:t>
            </a:r>
            <a:endParaRPr lang="en-AU" sz="2400" dirty="0" smtClean="0"/>
          </a:p>
          <a:p>
            <a:r>
              <a:rPr lang="en-AU" sz="2400" dirty="0" smtClean="0"/>
              <a:t>If </a:t>
            </a:r>
            <a:r>
              <a:rPr lang="en-AU" sz="2400" dirty="0"/>
              <a:t>the lava is a </a:t>
            </a:r>
            <a:r>
              <a:rPr lang="en-AU" sz="2400" u="sng" dirty="0"/>
              <a:t>thin</a:t>
            </a:r>
            <a:r>
              <a:rPr lang="en-AU" sz="2400" dirty="0"/>
              <a:t> fluid </a:t>
            </a:r>
            <a:r>
              <a:rPr lang="en-AU" sz="2400" dirty="0" smtClean="0"/>
              <a:t>the </a:t>
            </a:r>
            <a:r>
              <a:rPr lang="en-AU" sz="2400" dirty="0"/>
              <a:t>gases may escape easily</a:t>
            </a:r>
            <a:r>
              <a:rPr lang="en-AU" sz="2400" dirty="0" smtClean="0"/>
              <a:t>.</a:t>
            </a:r>
          </a:p>
          <a:p>
            <a:r>
              <a:rPr lang="en-AU" sz="2400" dirty="0"/>
              <a:t>I</a:t>
            </a:r>
            <a:r>
              <a:rPr lang="en-AU" sz="2400" dirty="0" smtClean="0"/>
              <a:t>f </a:t>
            </a:r>
            <a:r>
              <a:rPr lang="en-AU" sz="2400" dirty="0"/>
              <a:t>the lava is </a:t>
            </a:r>
            <a:r>
              <a:rPr lang="en-AU" sz="2400" u="sng" dirty="0"/>
              <a:t>thick</a:t>
            </a:r>
            <a:r>
              <a:rPr lang="en-AU" sz="2400" dirty="0"/>
              <a:t> </a:t>
            </a:r>
            <a:r>
              <a:rPr lang="en-AU" sz="2400" dirty="0" smtClean="0"/>
              <a:t>the </a:t>
            </a:r>
            <a:r>
              <a:rPr lang="en-AU" sz="2400" dirty="0"/>
              <a:t>gases will not move freely but will build up tremendous pressure and </a:t>
            </a:r>
            <a:r>
              <a:rPr lang="en-AU" sz="2400" dirty="0" smtClean="0"/>
              <a:t>escape </a:t>
            </a:r>
            <a:r>
              <a:rPr lang="en-AU" sz="2400" dirty="0"/>
              <a:t>with explosive violence, throwing </a:t>
            </a:r>
            <a:r>
              <a:rPr lang="en-AU" sz="2400" dirty="0" smtClean="0"/>
              <a:t>out: 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 smtClean="0"/>
              <a:t>solid </a:t>
            </a:r>
            <a:r>
              <a:rPr lang="en-AU" sz="2400" dirty="0"/>
              <a:t>rock </a:t>
            </a:r>
            <a:endParaRPr lang="en-AU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AU" sz="2400" dirty="0" smtClean="0"/>
              <a:t>lava 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d</a:t>
            </a:r>
            <a:r>
              <a:rPr lang="en-AU" sz="2400" dirty="0" smtClean="0"/>
              <a:t>ust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 smtClean="0"/>
              <a:t>ashes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511178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Happens?  Part 5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/>
              <a:t>The violent separation of gas from lava may produce rock froth called </a:t>
            </a:r>
            <a:r>
              <a:rPr lang="en-AU" sz="2400" b="1" dirty="0"/>
              <a:t>pumice</a:t>
            </a:r>
            <a:r>
              <a:rPr lang="en-AU" sz="2400" dirty="0"/>
              <a:t>. </a:t>
            </a:r>
            <a:endParaRPr lang="en-AU" sz="2400" dirty="0" smtClean="0"/>
          </a:p>
          <a:p>
            <a:r>
              <a:rPr lang="en-AU" sz="2400" dirty="0" smtClean="0"/>
              <a:t>Some </a:t>
            </a:r>
            <a:r>
              <a:rPr lang="en-AU" sz="2400" dirty="0"/>
              <a:t>of this froth is so light—because of the many gas bubbles—that it floats on water</a:t>
            </a:r>
            <a:r>
              <a:rPr lang="en-AU" sz="2400" dirty="0" smtClean="0"/>
              <a:t>.</a:t>
            </a:r>
          </a:p>
          <a:p>
            <a:pPr marL="0" indent="0">
              <a:buNone/>
            </a:pP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40968"/>
            <a:ext cx="4896544" cy="319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181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Pumice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0" y="260647"/>
            <a:ext cx="8278223" cy="620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778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Think on a large scale….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45212"/>
            <a:ext cx="5256584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55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Volcanoes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Volcanoes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are as dangerous as they are majestic. </a:t>
            </a: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Over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50 eruptions rock our planet every year. </a:t>
            </a: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hat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causes volcanoes to form and 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erupt?</a:t>
            </a: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Where are volcanoes most likely to be found? </a:t>
            </a:r>
          </a:p>
          <a:p>
            <a:pPr marL="0" indent="0">
              <a:buNone/>
            </a:pP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Watch </a:t>
            </a:r>
            <a:r>
              <a:rPr lang="en-AU" sz="24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VOLCANOES 101 </a:t>
            </a:r>
          </a:p>
          <a:p>
            <a:pPr marL="0" indent="0">
              <a:buNone/>
            </a:pP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http://www.nationalgeographic.com/environment/natural-disasters/volcanoes/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04664"/>
            <a:ext cx="857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875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Recall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www.youtube.com/watch?v=wI1wlXJz1lk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3 minutes</a:t>
            </a:r>
            <a:endParaRPr lang="en-AU" dirty="0"/>
          </a:p>
          <a:p>
            <a:pPr marL="0" indent="0">
              <a:buNone/>
            </a:pPr>
            <a:r>
              <a:rPr lang="en-AU" dirty="0" smtClean="0"/>
              <a:t>Mr Parr</a:t>
            </a:r>
          </a:p>
          <a:p>
            <a:pPr marL="0" indent="0">
              <a:buNone/>
            </a:pPr>
            <a:r>
              <a:rPr lang="en-AU" smtClean="0"/>
              <a:t>About Volcanoes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788343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RECALL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/>
          <a:lstStyle/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1. Name the positive effects of volcanic eruptions:</a:t>
            </a:r>
          </a:p>
          <a:p>
            <a:pPr marL="0" indent="0">
              <a:buNone/>
            </a:pPr>
            <a:r>
              <a:rPr lang="en-A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ii.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iii.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iv.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2. Molten rock is called ____________ in the earth and __________ once erupted.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When volcanoes erupt explosively, what is spewed out?</a:t>
            </a:r>
          </a:p>
          <a:p>
            <a:pPr marL="0" indent="0">
              <a:buNone/>
            </a:pPr>
            <a:r>
              <a:rPr lang="en-A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ii.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iii.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iv.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4. What volcanic bi-product is used in bathrooms?</a:t>
            </a:r>
          </a:p>
          <a:p>
            <a:pPr marL="0" indent="0">
              <a:buNone/>
            </a:pP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1615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ANSWERS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/>
          <a:lstStyle/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  <a:p>
            <a:pPr marL="514350" indent="-514350">
              <a:buFont typeface="+mj-lt"/>
              <a:buAutoNum type="romanLcPeriod"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of the earth’s surface is made by volcanoes</a:t>
            </a:r>
          </a:p>
          <a:p>
            <a:pPr marL="514350" indent="-514350">
              <a:buFont typeface="+mj-lt"/>
              <a:buAutoNum type="romanLcPeriod"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air we breathe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Rich soil for farming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Geothermal energy can be </a:t>
            </a:r>
            <a:r>
              <a:rPr lang="en-A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harnassed</a:t>
            </a:r>
            <a:endParaRPr lang="en-A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2. Molten rock is called</a:t>
            </a:r>
            <a:r>
              <a:rPr lang="en-AU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MAGMA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in the earth and </a:t>
            </a:r>
            <a:r>
              <a:rPr lang="en-AU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LAVA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once erupted</a:t>
            </a: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</a:p>
          <a:p>
            <a:pPr marL="514350" indent="-514350">
              <a:buFont typeface="+mj-lt"/>
              <a:buAutoNum type="romanLcPeriod"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solid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rock </a:t>
            </a:r>
          </a:p>
          <a:p>
            <a:pPr marL="514350" indent="-514350">
              <a:buFont typeface="+mj-lt"/>
              <a:buAutoNum type="romanLcPeriod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lava </a:t>
            </a:r>
          </a:p>
          <a:p>
            <a:pPr marL="514350" indent="-514350">
              <a:buFont typeface="+mj-lt"/>
              <a:buAutoNum type="romanLcPeriod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dust</a:t>
            </a:r>
          </a:p>
          <a:p>
            <a:pPr marL="514350" indent="-514350">
              <a:buFont typeface="+mj-lt"/>
              <a:buAutoNum type="romanLcPeriod"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Ashes</a:t>
            </a:r>
          </a:p>
          <a:p>
            <a:pPr marL="0" indent="0">
              <a:buNone/>
            </a:pPr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AU" sz="2000" smtClean="0">
                <a:latin typeface="Arial" panose="020B0604020202020204" pitchFamily="34" charset="0"/>
                <a:cs typeface="Arial" panose="020B0604020202020204" pitchFamily="34" charset="0"/>
              </a:rPr>
              <a:t>Pumice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576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IMPACT OF VOLCANIC ACTIVITY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Volcanic eruptions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 can 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cause:</a:t>
            </a: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earthquakes </a:t>
            </a: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fast floods</a:t>
            </a: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mud slides</a:t>
            </a: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rock falls </a:t>
            </a:r>
          </a:p>
          <a:p>
            <a:pPr marL="0" indent="0">
              <a:buNone/>
            </a:pPr>
            <a:endParaRPr lang="en-AU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Lava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can travel very far and burn, bury, or damage anything in its 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path: people, towns, houses.</a:t>
            </a:r>
          </a:p>
          <a:p>
            <a:pPr marL="0" indent="0">
              <a:buNone/>
            </a:pPr>
            <a:endParaRPr lang="en-AU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Large amounts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of dust and ash can cause roofs to fall, 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to breathe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and is normally very smelly.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2775"/>
            <a:ext cx="3521924" cy="235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800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NEGATIVE EFFECTS OF VOLCANOES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www.youtube.com/watch?v=k8mAtY-7n-o</a:t>
            </a:r>
            <a:endParaRPr lang="en-AU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r>
              <a:rPr lang="en-AU" sz="2400" dirty="0" smtClean="0"/>
              <a:t>Listen for and write key points:</a:t>
            </a:r>
          </a:p>
          <a:p>
            <a:pPr marL="0" indent="0">
              <a:buNone/>
            </a:pPr>
            <a:r>
              <a:rPr lang="en-AU" sz="2400" dirty="0" smtClean="0"/>
              <a:t>What are the negative effects on these categories?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 smtClean="0"/>
              <a:t>Social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 smtClean="0"/>
              <a:t>Environmental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 smtClean="0"/>
              <a:t>Economy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011294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IMPACT OF VOLCANOES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315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998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IMPACT OF VOLCANOES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628800"/>
            <a:ext cx="69892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064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ESCAPE?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35097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929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IMPACT ON NATURE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7447"/>
            <a:ext cx="7128792" cy="474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64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DEVASTATION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2" y="1556792"/>
            <a:ext cx="6614252" cy="499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6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cap="all" dirty="0" smtClean="0"/>
              <a:t>WHERE ARE EARTH'S VOLCANOES?</a:t>
            </a:r>
            <a:br>
              <a:rPr lang="en-AU" b="1" cap="all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Volcanoes </a:t>
            </a:r>
            <a:r>
              <a:rPr lang="en-AU" sz="2800" dirty="0"/>
              <a:t>tend to exist along the edges between tectonic plates, massive rock slabs that make up Earth's surface. </a:t>
            </a:r>
            <a:endParaRPr lang="en-AU" sz="2800" dirty="0" smtClean="0"/>
          </a:p>
          <a:p>
            <a:r>
              <a:rPr lang="en-AU" sz="2800" dirty="0" smtClean="0"/>
              <a:t>About </a:t>
            </a:r>
            <a:r>
              <a:rPr lang="en-AU" sz="2800" dirty="0"/>
              <a:t>90 </a:t>
            </a:r>
            <a:r>
              <a:rPr lang="en-AU" sz="2800" dirty="0" err="1"/>
              <a:t>percent</a:t>
            </a:r>
            <a:r>
              <a:rPr lang="en-AU" sz="2800" dirty="0"/>
              <a:t> of all volcanoes exist within </a:t>
            </a:r>
            <a:r>
              <a:rPr lang="en-AU" sz="2800" dirty="0" smtClean="0"/>
              <a:t>the Ring of Fire</a:t>
            </a:r>
            <a:r>
              <a:rPr lang="en-AU" sz="2800" dirty="0"/>
              <a:t> </a:t>
            </a:r>
            <a:r>
              <a:rPr lang="en-AU" sz="2800" dirty="0" smtClean="0"/>
              <a:t>along </a:t>
            </a:r>
            <a:r>
              <a:rPr lang="en-AU" sz="2800" dirty="0"/>
              <a:t>the edges of the </a:t>
            </a:r>
            <a:r>
              <a:rPr lang="en-AU" sz="2800" dirty="0" smtClean="0"/>
              <a:t>Pacific Ocean.</a:t>
            </a:r>
            <a:endParaRPr lang="en-AU" sz="2800" dirty="0"/>
          </a:p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099" y="3933056"/>
            <a:ext cx="3427581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432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DEVASTATION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24000"/>
            <a:ext cx="7305634" cy="47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569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DEVASTATION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264696" cy="4698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242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ASH EFFECTS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696744" cy="473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IMPACT ON INFRASTRUCTURE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06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HUMAN IMPACT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7438206" cy="496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682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3" y="260648"/>
            <a:ext cx="7707428" cy="578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773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The advantages and disadvantages of living near a volcano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www.youtube.com/watch?v=HzwwrptvqlY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List advantages</a:t>
            </a:r>
          </a:p>
          <a:p>
            <a:r>
              <a:rPr lang="en-AU" dirty="0" smtClean="0"/>
              <a:t>List disadvantages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1595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585912"/>
            <a:ext cx="7567217" cy="472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75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WILL THEY EXPLODE?</a:t>
            </a:r>
            <a:endParaRPr lang="en-AU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1,900 volcanoes on Earth are considered </a:t>
            </a:r>
            <a:r>
              <a:rPr lang="en-AU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, meaning they show some level of activity and are likely to explode again. </a:t>
            </a: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other volcanoes are </a:t>
            </a:r>
            <a:r>
              <a:rPr lang="en-AU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dormant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, showing no current signs of exploding but likely to become active at some point in the future. </a:t>
            </a: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Others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are considered </a:t>
            </a:r>
            <a:r>
              <a:rPr lang="en-A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extinct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915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THERE ARE FIVE DIFFERENT </a:t>
            </a:r>
            <a:br>
              <a:rPr lang="en-AU" dirty="0" smtClean="0"/>
            </a:br>
            <a:r>
              <a:rPr lang="en-AU" dirty="0" smtClean="0"/>
              <a:t>KINDS OF VOLCANOES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AU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Cinder </a:t>
            </a:r>
            <a:r>
              <a:rPr lang="en-AU" b="1" u="sng" dirty="0">
                <a:latin typeface="Arial" panose="020B0604020202020204" pitchFamily="34" charset="0"/>
                <a:cs typeface="Arial" panose="020B0604020202020204" pitchFamily="34" charset="0"/>
              </a:rPr>
              <a:t>Cones </a:t>
            </a: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b="1" dirty="0" smtClean="0">
                <a:latin typeface="Arial" panose="020B0604020202020204" pitchFamily="34" charset="0"/>
                <a:cs typeface="Arial" panose="020B0604020202020204" pitchFamily="34" charset="0"/>
              </a:rPr>
              <a:t>(Scoria Cones):</a:t>
            </a: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They tend to be the smallest volcanoes, never rising more than a thousand feet, with a bowl-shaped crater at the summit.</a:t>
            </a:r>
          </a:p>
          <a:p>
            <a:pPr fontAlgn="base"/>
            <a:r>
              <a:rPr lang="en-AU" b="1" u="sng" dirty="0">
                <a:latin typeface="Arial" panose="020B0604020202020204" pitchFamily="34" charset="0"/>
                <a:cs typeface="Arial" panose="020B0604020202020204" pitchFamily="34" charset="0"/>
              </a:rPr>
              <a:t>Composite Volcanoes </a:t>
            </a: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AU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Stratovolcanoes</a:t>
            </a:r>
            <a:r>
              <a:rPr lang="en-AU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 These are huge. Some are as tall as 8,000 feet, with steep sides (Mount Fuji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in Japan, for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example).</a:t>
            </a:r>
          </a:p>
          <a:p>
            <a:pPr fontAlgn="base"/>
            <a:r>
              <a:rPr lang="en-AU" b="1" u="sng" dirty="0">
                <a:latin typeface="Arial" panose="020B0604020202020204" pitchFamily="34" charset="0"/>
                <a:cs typeface="Arial" panose="020B0604020202020204" pitchFamily="34" charset="0"/>
              </a:rPr>
              <a:t>Shield Volcanoes</a:t>
            </a: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With diameters of up to 4 miles, these volcanoes can spew lava in all directions.</a:t>
            </a:r>
          </a:p>
          <a:p>
            <a:pPr fontAlgn="base"/>
            <a:r>
              <a:rPr lang="en-AU" b="1" u="sng" dirty="0">
                <a:latin typeface="Arial" panose="020B0604020202020204" pitchFamily="34" charset="0"/>
                <a:cs typeface="Arial" panose="020B0604020202020204" pitchFamily="34" charset="0"/>
              </a:rPr>
              <a:t>Lava Domes</a:t>
            </a: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When thicker lava fails to flow very far from the crater, it can form a dome, which can later shatter and fall down the sides of the volcano.</a:t>
            </a:r>
          </a:p>
          <a:p>
            <a:pPr fontAlgn="base"/>
            <a:r>
              <a:rPr lang="en-AU" b="1" u="sng" dirty="0">
                <a:latin typeface="Arial" panose="020B0604020202020204" pitchFamily="34" charset="0"/>
                <a:cs typeface="Arial" panose="020B0604020202020204" pitchFamily="34" charset="0"/>
              </a:rPr>
              <a:t>Calderas</a:t>
            </a: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After a violent eruption, instead of the mountain shaped craters, a caldera could form, an opening in the earth, up to 25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kilometres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wide and several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kilometres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deep.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75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HOW HARMFUL ARE VOLCANOES?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Ash and toxic gases can cause lung damage and other problems, particularly for infants and the elderly. </a:t>
            </a:r>
            <a:endParaRPr lang="en-AU" sz="2800" dirty="0" smtClean="0"/>
          </a:p>
          <a:p>
            <a:r>
              <a:rPr lang="en-AU" sz="2800" dirty="0" smtClean="0"/>
              <a:t>Scientists </a:t>
            </a:r>
            <a:r>
              <a:rPr lang="en-AU" sz="2800" dirty="0"/>
              <a:t>estimate that more than 260,000 people have died in the past 300 years from volcanic </a:t>
            </a:r>
            <a:r>
              <a:rPr lang="en-AU" sz="2800" dirty="0" smtClean="0"/>
              <a:t>eruptions and </a:t>
            </a:r>
            <a:r>
              <a:rPr lang="en-AU" sz="2800" dirty="0"/>
              <a:t>their aftermath</a:t>
            </a:r>
            <a:r>
              <a:rPr lang="en-AU" sz="2800" dirty="0" smtClean="0"/>
              <a:t>.</a:t>
            </a:r>
          </a:p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332" y="4005064"/>
            <a:ext cx="2691763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3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VOLCANO FACTS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More than 80 </a:t>
            </a:r>
            <a:r>
              <a:rPr lang="en-AU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percent</a:t>
            </a:r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of the world’s surface, both above and below sea level, has volcanic origins. 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Emissions from the hotter inner layers of the earth, both gaseous and liquid, created all the oceans and mountains we see on maps today. 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They will also continue to do this into the future.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458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6" y="260648"/>
            <a:ext cx="8802245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47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988</Words>
  <Application>Microsoft Office PowerPoint</Application>
  <PresentationFormat>On-screen Show (4:3)</PresentationFormat>
  <Paragraphs>201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VOLCANOES Year 8 Geography</vt:lpstr>
      <vt:lpstr>VOLCANOES</vt:lpstr>
      <vt:lpstr>Volcanoes</vt:lpstr>
      <vt:lpstr>WHERE ARE EARTH'S VOLCANOES? </vt:lpstr>
      <vt:lpstr>WILL THEY EXPLODE?</vt:lpstr>
      <vt:lpstr>THERE ARE FIVE DIFFERENT  KINDS OF VOLCANOES</vt:lpstr>
      <vt:lpstr>HOW HARMFUL ARE VOLCANOES?</vt:lpstr>
      <vt:lpstr>VOLCANO FACTS</vt:lpstr>
      <vt:lpstr>PowerPoint Presentation</vt:lpstr>
      <vt:lpstr>THE CAUSES AND PROCESSES</vt:lpstr>
      <vt:lpstr>PowerPoint Presentation</vt:lpstr>
      <vt:lpstr>PowerPoint Presentation</vt:lpstr>
      <vt:lpstr>RECALL</vt:lpstr>
      <vt:lpstr>RECALL QUESTIONS </vt:lpstr>
      <vt:lpstr>RECALL ANSWERS</vt:lpstr>
      <vt:lpstr>THE NATURE OF VOLCANOES</vt:lpstr>
      <vt:lpstr>What Happens? Part 1</vt:lpstr>
      <vt:lpstr>SHORT TERM TO LONG TERM EFFECTS OF VOLCANIC ERUPTIONS</vt:lpstr>
      <vt:lpstr>What Happens? Part 2</vt:lpstr>
      <vt:lpstr>Volcanoes: Creators and Destroyers</vt:lpstr>
      <vt:lpstr>PowerPoint Presentation</vt:lpstr>
      <vt:lpstr>What Happens?  Part 3</vt:lpstr>
      <vt:lpstr>What does lava look like cool?</vt:lpstr>
      <vt:lpstr>Gas poor, cooler lava is thick like honey</vt:lpstr>
      <vt:lpstr>Gas rich, hot lava is like hot tar </vt:lpstr>
      <vt:lpstr>What Happens?  Part 4</vt:lpstr>
      <vt:lpstr>What Happens?  Part 5</vt:lpstr>
      <vt:lpstr>Pumice</vt:lpstr>
      <vt:lpstr>Think on a large scale…. </vt:lpstr>
      <vt:lpstr>Recall</vt:lpstr>
      <vt:lpstr>RECALL</vt:lpstr>
      <vt:lpstr>ANSWERS</vt:lpstr>
      <vt:lpstr>IMPACT OF VOLCANIC ACTIVITY</vt:lpstr>
      <vt:lpstr>NEGATIVE EFFECTS OF VOLCANOES</vt:lpstr>
      <vt:lpstr>IMPACT OF VOLCANOES</vt:lpstr>
      <vt:lpstr>IMPACT OF VOLCANOES</vt:lpstr>
      <vt:lpstr>ESCAPE?</vt:lpstr>
      <vt:lpstr>IMPACT ON NATURE</vt:lpstr>
      <vt:lpstr>DEVASTATION</vt:lpstr>
      <vt:lpstr>DEVASTATION</vt:lpstr>
      <vt:lpstr>DEVASTATION</vt:lpstr>
      <vt:lpstr>ASH EFFECTS</vt:lpstr>
      <vt:lpstr>IMPACT ON INFRASTRUCTURE</vt:lpstr>
      <vt:lpstr>HUMAN IMPACT</vt:lpstr>
      <vt:lpstr>PowerPoint Presentation</vt:lpstr>
      <vt:lpstr>The advantages and disadvantages of living near a volcano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ALLENBY Rebecca</dc:creator>
  <cp:lastModifiedBy>ALLENBY Rebecca</cp:lastModifiedBy>
  <cp:revision>74</cp:revision>
  <dcterms:created xsi:type="dcterms:W3CDTF">2017-08-08T09:30:11Z</dcterms:created>
  <dcterms:modified xsi:type="dcterms:W3CDTF">2017-08-10T10:36:40Z</dcterms:modified>
</cp:coreProperties>
</file>